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68" r:id="rId6"/>
  </p:sldMasterIdLst>
  <p:notesMasterIdLst>
    <p:notesMasterId r:id="rId24"/>
  </p:notesMasterIdLst>
  <p:sldIdLst>
    <p:sldId id="257" r:id="rId7"/>
    <p:sldId id="273" r:id="rId8"/>
    <p:sldId id="289" r:id="rId9"/>
    <p:sldId id="342" r:id="rId10"/>
    <p:sldId id="348" r:id="rId11"/>
    <p:sldId id="345" r:id="rId12"/>
    <p:sldId id="346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28" r:id="rId22"/>
    <p:sldId id="341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08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16"/>
    <p:restoredTop sz="94695"/>
  </p:normalViewPr>
  <p:slideViewPr>
    <p:cSldViewPr snapToGrid="0" showGuides="1">
      <p:cViewPr varScale="1">
        <p:scale>
          <a:sx n="149" d="100"/>
          <a:sy n="149" d="100"/>
        </p:scale>
        <p:origin x="1312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52B7C-DBB6-EA47-B181-88910A55C8A2}" type="datetimeFigureOut">
              <a:rPr lang="nl-NL" smtClean="0"/>
              <a:t>29-09-2025</a:t>
            </a:fld>
            <a:endParaRPr lang="pl-P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9DBC2-9E02-5E40-AB1B-E3E16E5FC60E}" type="slidenum">
              <a:rPr lang="nl-N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02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nl-NL" dirty="0" err="1"/>
              <a:t>https</a:t>
            </a:r>
            <a:r>
              <a:rPr lang="nl-NL" altLang="nl-NL" dirty="0"/>
              <a:t>://</a:t>
            </a:r>
            <a:r>
              <a:rPr lang="nl-NL" altLang="nl-NL" dirty="0" err="1"/>
              <a:t>www.nlarbeidsinspectie.nl</a:t>
            </a:r>
            <a:r>
              <a:rPr lang="nl-NL" altLang="nl-NL" dirty="0"/>
              <a:t>/publicaties/rapporten/2024/08/26/monitor-arbeidsongevallen-2023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dirty="0"/>
              <a:t>Typ </a:t>
            </a:r>
            <a:r>
              <a:rPr lang="nl-NL" altLang="nl-NL" dirty="0" err="1"/>
              <a:t>wypadku</a:t>
            </a:r>
            <a:r>
              <a:rPr lang="nl-NL" altLang="nl-NL" dirty="0"/>
              <a:t> „</a:t>
            </a:r>
            <a:r>
              <a:rPr lang="nl-NL" altLang="nl-NL" dirty="0" err="1"/>
              <a:t>Kontakt</a:t>
            </a:r>
            <a:r>
              <a:rPr lang="nl-NL" altLang="nl-NL" dirty="0"/>
              <a:t> ze </a:t>
            </a:r>
            <a:r>
              <a:rPr lang="nl-NL" altLang="nl-NL" dirty="0" err="1"/>
              <a:t>sprzętem</a:t>
            </a:r>
            <a:r>
              <a:rPr lang="nl-NL" altLang="nl-NL" dirty="0"/>
              <a:t> </a:t>
            </a:r>
            <a:r>
              <a:rPr lang="nl-NL" altLang="nl-NL" dirty="0" err="1"/>
              <a:t>roboczym</a:t>
            </a:r>
            <a:r>
              <a:rPr lang="nl-NL" altLang="nl-NL" dirty="0"/>
              <a:t> lub </a:t>
            </a:r>
            <a:r>
              <a:rPr lang="nl-NL" altLang="nl-NL" dirty="0" err="1"/>
              <a:t>przedmiotem</a:t>
            </a:r>
            <a:r>
              <a:rPr lang="nl-NL" altLang="nl-NL" dirty="0"/>
              <a:t>” </a:t>
            </a:r>
            <a:r>
              <a:rPr lang="nl-NL" altLang="nl-NL" dirty="0" err="1"/>
              <a:t>jest</a:t>
            </a:r>
            <a:r>
              <a:rPr lang="nl-NL" altLang="nl-NL" dirty="0"/>
              <a:t> </a:t>
            </a:r>
            <a:r>
              <a:rPr lang="nl-NL" altLang="nl-NL" dirty="0" err="1"/>
              <a:t>powszechny</a:t>
            </a:r>
            <a:r>
              <a:rPr lang="nl-NL" altLang="nl-NL" dirty="0"/>
              <a:t> w </a:t>
            </a:r>
            <a:r>
              <a:rPr lang="nl-NL" altLang="nl-NL" dirty="0" err="1"/>
              <a:t>sektorze</a:t>
            </a:r>
            <a:r>
              <a:rPr lang="nl-NL" altLang="nl-NL" dirty="0"/>
              <a:t> </a:t>
            </a:r>
            <a:r>
              <a:rPr lang="nl-NL" altLang="nl-NL" dirty="0" err="1"/>
              <a:t>przemysłowym</a:t>
            </a:r>
            <a:r>
              <a:rPr lang="nl-NL" altLang="nl-NL" dirty="0"/>
              <a:t> (42% </a:t>
            </a:r>
            <a:r>
              <a:rPr lang="nl-NL" altLang="nl-NL" dirty="0" err="1"/>
              <a:t>wypadków</a:t>
            </a:r>
            <a:r>
              <a:rPr lang="nl-NL" altLang="nl-NL" dirty="0"/>
              <a:t> w </a:t>
            </a:r>
            <a:r>
              <a:rPr lang="nl-NL" altLang="nl-NL" dirty="0" err="1"/>
              <a:t>tym</a:t>
            </a:r>
            <a:r>
              <a:rPr lang="nl-NL" altLang="nl-NL" dirty="0"/>
              <a:t> </a:t>
            </a:r>
            <a:r>
              <a:rPr lang="nl-NL" altLang="nl-NL" dirty="0" err="1"/>
              <a:t>sektorze</a:t>
            </a:r>
            <a:r>
              <a:rPr lang="nl-NL" altLang="nl-NL" dirty="0"/>
              <a:t>). </a:t>
            </a:r>
            <a:r>
              <a:rPr lang="nl-NL" altLang="nl-NL" dirty="0" err="1"/>
              <a:t>Większość</a:t>
            </a:r>
            <a:r>
              <a:rPr lang="nl-NL" altLang="nl-NL" dirty="0"/>
              <a:t> </a:t>
            </a:r>
            <a:r>
              <a:rPr lang="nl-NL" altLang="nl-NL" dirty="0" err="1"/>
              <a:t>wypadków</a:t>
            </a:r>
            <a:r>
              <a:rPr lang="nl-NL" altLang="nl-NL" dirty="0"/>
              <a:t>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wypadki</a:t>
            </a:r>
            <a:r>
              <a:rPr lang="nl-NL" altLang="nl-NL" dirty="0"/>
              <a:t>, w </a:t>
            </a:r>
            <a:r>
              <a:rPr lang="nl-NL" altLang="nl-NL" dirty="0" err="1"/>
              <a:t>których</a:t>
            </a:r>
            <a:r>
              <a:rPr lang="nl-NL" altLang="nl-NL" dirty="0"/>
              <a:t> </a:t>
            </a:r>
            <a:r>
              <a:rPr lang="nl-NL" altLang="nl-NL" dirty="0" err="1"/>
              <a:t>ofiara</a:t>
            </a:r>
            <a:r>
              <a:rPr lang="nl-NL" altLang="nl-NL" dirty="0"/>
              <a:t> </a:t>
            </a:r>
            <a:r>
              <a:rPr lang="nl-NL" altLang="nl-NL" dirty="0" err="1"/>
              <a:t>miała</a:t>
            </a:r>
            <a:r>
              <a:rPr lang="nl-NL" altLang="nl-NL" dirty="0"/>
              <a:t> </a:t>
            </a:r>
            <a:r>
              <a:rPr lang="nl-NL" altLang="nl-NL" dirty="0" err="1"/>
              <a:t>kontakt</a:t>
            </a:r>
            <a:r>
              <a:rPr lang="nl-NL" altLang="nl-NL" dirty="0"/>
              <a:t> </a:t>
            </a:r>
            <a:r>
              <a:rPr lang="nl-NL" altLang="nl-NL" dirty="0" err="1"/>
              <a:t>z</a:t>
            </a:r>
            <a:r>
              <a:rPr lang="nl-NL" altLang="nl-NL" dirty="0"/>
              <a:t> </a:t>
            </a:r>
            <a:r>
              <a:rPr lang="nl-NL" altLang="nl-NL" dirty="0" err="1"/>
              <a:t>ruchomymi</a:t>
            </a:r>
            <a:r>
              <a:rPr lang="nl-NL" altLang="nl-NL" dirty="0"/>
              <a:t> </a:t>
            </a:r>
            <a:r>
              <a:rPr lang="nl-NL" altLang="nl-NL" dirty="0" err="1"/>
              <a:t>częściami</a:t>
            </a:r>
            <a:r>
              <a:rPr lang="nl-NL" altLang="nl-NL" dirty="0"/>
              <a:t> </a:t>
            </a:r>
            <a:r>
              <a:rPr lang="nl-NL" altLang="nl-NL" dirty="0" err="1"/>
              <a:t>maszyny</a:t>
            </a:r>
            <a:r>
              <a:rPr lang="nl-NL" altLang="nl-NL" dirty="0"/>
              <a:t> (69%).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79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E9F25-41FB-EB71-B1CA-543B2C93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0C9D8DE-04E2-FA41-6D8A-ED2606C5B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77C33EC-1CC7-7888-DBCD-67BCDCD54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06B6B5-CC88-69DE-86EB-107F82E92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775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EFC58-CA32-B4A4-BBA6-17EE65724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17DCE79-659E-1E99-18A4-20FD94835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68B4722-4A52-AB26-351A-552F0E4B2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4D678C-FA87-63F4-5D9A-152A5D6CF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3405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EB4E2-AF19-B46F-3363-1A757F81C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707D3E-1230-66B9-2544-9E40CC48A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0D56130-0017-F222-7348-710EC76F6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37E875-9A79-0447-ADC8-7936F85EE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451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EF810-6BA3-5AB1-DC36-AE99284CD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E799676-C6ED-DE1E-7E4A-3F01058DF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449C4AD-4B76-56BE-0FEB-CE242F341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6FCE33-36B5-2457-AEE8-C46B10D86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2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343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5AF87-8FDF-50CA-101D-F963CC5A0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86AA3C9-49B3-3F4A-E163-477990CD5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4EA44A8-4E7C-DC56-F693-E56DA034C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nl-NL" dirty="0" err="1"/>
              <a:t>https</a:t>
            </a:r>
            <a:r>
              <a:rPr lang="nl-NL" altLang="nl-NL" dirty="0"/>
              <a:t>://</a:t>
            </a:r>
            <a:r>
              <a:rPr lang="nl-NL" altLang="nl-NL" dirty="0" err="1"/>
              <a:t>www.nlarbeidsinspectie.nl</a:t>
            </a:r>
            <a:r>
              <a:rPr lang="nl-NL" altLang="nl-NL" dirty="0"/>
              <a:t>/publicaties/rapporten/2024/08/26/monitor-arbeidsongevallen-2023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dirty="0"/>
              <a:t>Typ </a:t>
            </a:r>
            <a:r>
              <a:rPr lang="nl-NL" altLang="nl-NL" dirty="0" err="1"/>
              <a:t>wypadku</a:t>
            </a:r>
            <a:r>
              <a:rPr lang="nl-NL" altLang="nl-NL" dirty="0"/>
              <a:t> „</a:t>
            </a:r>
            <a:r>
              <a:rPr lang="nl-NL" altLang="nl-NL" dirty="0" err="1"/>
              <a:t>Kontakt</a:t>
            </a:r>
            <a:r>
              <a:rPr lang="nl-NL" altLang="nl-NL" dirty="0"/>
              <a:t> ze </a:t>
            </a:r>
            <a:r>
              <a:rPr lang="nl-NL" altLang="nl-NL" dirty="0" err="1"/>
              <a:t>sprzętem</a:t>
            </a:r>
            <a:r>
              <a:rPr lang="nl-NL" altLang="nl-NL" dirty="0"/>
              <a:t> </a:t>
            </a:r>
            <a:r>
              <a:rPr lang="nl-NL" altLang="nl-NL" dirty="0" err="1"/>
              <a:t>roboczym</a:t>
            </a:r>
            <a:r>
              <a:rPr lang="nl-NL" altLang="nl-NL" dirty="0"/>
              <a:t> lub </a:t>
            </a:r>
            <a:r>
              <a:rPr lang="nl-NL" altLang="nl-NL" dirty="0" err="1"/>
              <a:t>przedmiotem</a:t>
            </a:r>
            <a:r>
              <a:rPr lang="nl-NL" altLang="nl-NL" dirty="0"/>
              <a:t>” </a:t>
            </a:r>
            <a:r>
              <a:rPr lang="nl-NL" altLang="nl-NL" dirty="0" err="1"/>
              <a:t>jest</a:t>
            </a:r>
            <a:r>
              <a:rPr lang="nl-NL" altLang="nl-NL" dirty="0"/>
              <a:t> </a:t>
            </a:r>
            <a:r>
              <a:rPr lang="nl-NL" altLang="nl-NL" dirty="0" err="1"/>
              <a:t>powszechny</a:t>
            </a:r>
            <a:r>
              <a:rPr lang="nl-NL" altLang="nl-NL" dirty="0"/>
              <a:t> w </a:t>
            </a:r>
            <a:r>
              <a:rPr lang="nl-NL" altLang="nl-NL" dirty="0" err="1"/>
              <a:t>sektorze</a:t>
            </a:r>
            <a:r>
              <a:rPr lang="nl-NL" altLang="nl-NL" dirty="0"/>
              <a:t> </a:t>
            </a:r>
            <a:r>
              <a:rPr lang="nl-NL" altLang="nl-NL" dirty="0" err="1"/>
              <a:t>przemysłowym</a:t>
            </a:r>
            <a:r>
              <a:rPr lang="nl-NL" altLang="nl-NL" dirty="0"/>
              <a:t> (42% </a:t>
            </a:r>
            <a:r>
              <a:rPr lang="nl-NL" altLang="nl-NL" dirty="0" err="1"/>
              <a:t>wypadków</a:t>
            </a:r>
            <a:r>
              <a:rPr lang="nl-NL" altLang="nl-NL" dirty="0"/>
              <a:t> w </a:t>
            </a:r>
            <a:r>
              <a:rPr lang="nl-NL" altLang="nl-NL" dirty="0" err="1"/>
              <a:t>tym</a:t>
            </a:r>
            <a:r>
              <a:rPr lang="nl-NL" altLang="nl-NL" dirty="0"/>
              <a:t> </a:t>
            </a:r>
            <a:r>
              <a:rPr lang="nl-NL" altLang="nl-NL" dirty="0" err="1"/>
              <a:t>sektorze</a:t>
            </a:r>
            <a:r>
              <a:rPr lang="nl-NL" altLang="nl-NL" dirty="0"/>
              <a:t>). </a:t>
            </a:r>
            <a:r>
              <a:rPr lang="nl-NL" altLang="nl-NL" dirty="0" err="1"/>
              <a:t>Większość</a:t>
            </a:r>
            <a:r>
              <a:rPr lang="nl-NL" altLang="nl-NL" dirty="0"/>
              <a:t> </a:t>
            </a:r>
            <a:r>
              <a:rPr lang="nl-NL" altLang="nl-NL" dirty="0" err="1"/>
              <a:t>wypadków</a:t>
            </a:r>
            <a:r>
              <a:rPr lang="nl-NL" altLang="nl-NL" dirty="0"/>
              <a:t>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wypadki</a:t>
            </a:r>
            <a:r>
              <a:rPr lang="nl-NL" altLang="nl-NL" dirty="0"/>
              <a:t>, w </a:t>
            </a:r>
            <a:r>
              <a:rPr lang="nl-NL" altLang="nl-NL" dirty="0" err="1"/>
              <a:t>których</a:t>
            </a:r>
            <a:r>
              <a:rPr lang="nl-NL" altLang="nl-NL" dirty="0"/>
              <a:t> </a:t>
            </a:r>
            <a:r>
              <a:rPr lang="nl-NL" altLang="nl-NL" dirty="0" err="1"/>
              <a:t>ofiara</a:t>
            </a:r>
            <a:r>
              <a:rPr lang="nl-NL" altLang="nl-NL" dirty="0"/>
              <a:t> </a:t>
            </a:r>
            <a:r>
              <a:rPr lang="nl-NL" altLang="nl-NL" dirty="0" err="1"/>
              <a:t>miała</a:t>
            </a:r>
            <a:r>
              <a:rPr lang="nl-NL" altLang="nl-NL" dirty="0"/>
              <a:t> </a:t>
            </a:r>
            <a:r>
              <a:rPr lang="nl-NL" altLang="nl-NL" dirty="0" err="1"/>
              <a:t>kontakt</a:t>
            </a:r>
            <a:r>
              <a:rPr lang="nl-NL" altLang="nl-NL" dirty="0"/>
              <a:t> </a:t>
            </a:r>
            <a:r>
              <a:rPr lang="nl-NL" altLang="nl-NL" dirty="0" err="1"/>
              <a:t>z</a:t>
            </a:r>
            <a:r>
              <a:rPr lang="nl-NL" altLang="nl-NL" dirty="0"/>
              <a:t> </a:t>
            </a:r>
            <a:r>
              <a:rPr lang="nl-NL" altLang="nl-NL" dirty="0" err="1"/>
              <a:t>ruchomymi</a:t>
            </a:r>
            <a:r>
              <a:rPr lang="nl-NL" altLang="nl-NL" dirty="0"/>
              <a:t> </a:t>
            </a:r>
            <a:r>
              <a:rPr lang="nl-NL" altLang="nl-NL" dirty="0" err="1"/>
              <a:t>częściami</a:t>
            </a:r>
            <a:r>
              <a:rPr lang="nl-NL" altLang="nl-NL" dirty="0"/>
              <a:t> </a:t>
            </a:r>
            <a:r>
              <a:rPr lang="nl-NL" altLang="nl-NL" dirty="0" err="1"/>
              <a:t>maszyny</a:t>
            </a:r>
            <a:r>
              <a:rPr lang="nl-NL" altLang="nl-NL"/>
              <a:t> (69%).</a:t>
            </a:r>
            <a:endParaRPr lang="nl-NL" alt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E97DD8-917E-419E-F611-08860796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52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A949-70DF-BB55-A68B-3A687EA30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5E5781-53E6-2271-7599-EAB71D09A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1CE9B6-0EF9-B3E0-9305-EC8DA4DF4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254664-9756-BCF7-B1ED-868C2F666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22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386A-E5EF-C1D1-C4AC-1AE21F914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A6DA45B-A2ED-C08C-0361-B6161A8F5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67AC5F0-9B29-23C7-6F3E-42AAE40A5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2C1687-9B42-418E-74EC-589115BB0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3166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155D5-E859-A1B7-1F10-9CCFA6B06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2C92103-0086-CFE1-3902-40295066B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844C21-37F0-05A0-55F5-3A7A42288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AF5C56-8BD2-8806-663E-83FBBD061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3621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58CD7-235C-44A9-D345-D8FFF321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CF5926-7B8A-D229-EC75-B36A98EF6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58434E-5365-6E28-27D5-6EC5EEEA2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F494CE-5826-20C8-CD35-626D74811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891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24114-5F3B-197D-C7BA-83274258A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6B54C5-7F77-2B1A-E003-0EF5884ED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C2A9827-84C0-EFF0-4BFA-0CC3FEF20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3E912B-84CE-B403-24D8-6EEA835B7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665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4731F-EF6C-D5DB-B57C-588E0312E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1879CE-7C85-B796-D81A-959DDB2BC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23EF3D4-20E7-EAB8-7DDD-652EF439A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EE958E-BBBC-D965-AC51-233E3271E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38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903CF-E40F-AD8D-F38D-5612A9EA3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0F0C89-A1BE-A078-D52C-0FC23138D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713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4269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19929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502057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315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4868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6257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9770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883034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4680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C9FE9-8AEB-CF6C-83D7-DF4E9035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C62901-FF00-CD34-E0F0-95D37F8B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014119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748278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36274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559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52504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26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88C6D-6C2C-D49C-FAF0-A2AF0322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A0DD0E-58D0-54DC-C29E-8F2E6DE8F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3C59C1-87C1-6413-A1E2-18BD1C38A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0381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84C65-8B7C-D016-31F8-BBD1B58F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6E5838-03B0-09BA-56AE-AC24D76B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874D1F-CC25-10E7-81E0-E10D5F16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34B8AA2-FFA9-296A-8EEE-43019FA8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C3EEE7-4C50-B91A-3D31-247759EFA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72819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B295-4B93-27DD-7A5F-4649780B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8"/>
            <a:ext cx="10515600" cy="906904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546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8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AFC75-0219-2F44-E0BF-A49B68C3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704AC-6C53-DD61-08CC-4329C24E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9653E8-37E4-C7CF-91D7-656DC55D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937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8A3BAC-1495-8167-5DEE-1B810287D9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A551EE5-4177-89A1-04CB-E4EB9F7C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F548E75D-E2F0-7354-97E2-BD7A8A37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4140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3647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5C343283-DAB4-CD4E-B9A5-9033E036D78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5EBA499-CB8E-8757-6CE8-509E86DA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3A547-C78D-7C22-67AB-F89665D8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13" name="Afbeelding 12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947DEBA7-211F-B70A-6896-42CE64A2561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85037" y="6232294"/>
            <a:ext cx="1868763" cy="5354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77BF7DD-20FA-1880-7BD6-C0400D5FB3D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19371" y="6460672"/>
            <a:ext cx="6415708" cy="2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4D8CFF1-C3F7-B36C-11EC-8DF4F0DF4F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86CD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4268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hyperlink" Target="http://www.5xbeter.n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5xbeter.n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B208A-05ED-1F6E-E3CD-8C3FCFF02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169" y="428233"/>
            <a:ext cx="10505661" cy="1002361"/>
          </a:xfrm>
        </p:spPr>
        <p:txBody>
          <a:bodyPr>
            <a:normAutofit/>
          </a:bodyPr>
          <a:lstStyle/>
          <a:p>
            <a:r>
              <a:rPr lang="pl-PL" sz="2800" dirty="0"/>
              <a:t>Szkolenie BHP</a:t>
            </a:r>
            <a:br>
              <a:rPr sz="2800" dirty="0"/>
            </a:br>
            <a:r>
              <a:rPr lang="pl-PL" sz="2800" dirty="0"/>
              <a:t>Bezpieczeństwo maszyn: Praca z użyciem szlifierki kątowej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C324E1-BC5B-18EE-A0AD-DC4385409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168" y="1430594"/>
            <a:ext cx="10505661" cy="366680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</a:rPr>
              <a:t>Nazwa firmy i data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DE84BC9-D223-C667-6F00-C9574FD55819}"/>
              </a:ext>
            </a:extLst>
          </p:cNvPr>
          <p:cNvSpPr/>
          <p:nvPr/>
        </p:nvSpPr>
        <p:spPr>
          <a:xfrm>
            <a:off x="843169" y="1954160"/>
            <a:ext cx="10505661" cy="3841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1ACD19-10C4-1BA7-638F-0A2D0502A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36" b="10936"/>
          <a:stretch/>
        </p:blipFill>
        <p:spPr>
          <a:xfrm>
            <a:off x="843169" y="1954160"/>
            <a:ext cx="10505662" cy="384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3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838FA-D99A-E3C4-C037-D58F9CB04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06511BA-7996-C8F8-BA54-ABCAA3C2D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CD09551-C1EF-61E3-FB73-E5EEF9560E5C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E9D6A4A5-C4BD-85A6-B62B-7F441D478A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72" r="-1" b="51404"/>
          <a:stretch>
            <a:fillRect/>
          </a:stretch>
        </p:blipFill>
        <p:spPr>
          <a:xfrm>
            <a:off x="0" y="1407753"/>
            <a:ext cx="4105945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8A3FBE0-2BC1-BED5-EA7D-31C24E409776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Jak rozpoznać różnicę?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BE8D72-065F-BD06-0265-4392952F68B1}"/>
              </a:ext>
            </a:extLst>
          </p:cNvPr>
          <p:cNvSpPr txBox="1">
            <a:spLocks/>
          </p:cNvSpPr>
          <p:nvPr/>
        </p:nvSpPr>
        <p:spPr>
          <a:xfrm>
            <a:off x="848138" y="2451350"/>
            <a:ext cx="6944491" cy="2662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Główną różnicą między tarczami tnącymi a tarczami do gratowania jest ich grubość.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Tarcza tnąca ma często grubość około 1 mm, natomiast tarcza do gratowania jest grubsza.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W tym przykładzie podano ostrzeżenie, aby nie używać tej tarczy do gratowania. Jest to oznaczone w postaci piktogramu i tekstu.</a:t>
            </a:r>
          </a:p>
        </p:txBody>
      </p:sp>
      <p:pic>
        <p:nvPicPr>
          <p:cNvPr id="4" name="Afbeelding 3" descr="Afbeelding met tekst, compactdisk, cirkel, Apparaat voor gegevensopslag&#10;&#10;Door AI gegenereerde inhoud is mogelijk onjuist.">
            <a:extLst>
              <a:ext uri="{FF2B5EF4-FFF2-40B4-BE49-F238E27FC236}">
                <a16:creationId xmlns:a16="http://schemas.microsoft.com/office/drawing/2014/main" id="{CF6947AF-0677-DF69-0E89-5E8E7422F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260" y="1203726"/>
            <a:ext cx="3629739" cy="477703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0DAB9F8-E781-598B-3863-60247A631490}"/>
              </a:ext>
            </a:extLst>
          </p:cNvPr>
          <p:cNvSpPr txBox="1">
            <a:spLocks/>
          </p:cNvSpPr>
          <p:nvPr/>
        </p:nvSpPr>
        <p:spPr>
          <a:xfrm>
            <a:off x="9783271" y="5114166"/>
            <a:ext cx="1372760" cy="4188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accent6"/>
                </a:solidFill>
                <a:latin typeface="Arial" panose="020B0604020202020204" pitchFamily="34" charset="0"/>
              </a:rPr>
              <a:t>Piktogram</a:t>
            </a:r>
            <a:endParaRPr lang="pl-PL" altLang="nl-NL" sz="2000" b="0" dirty="0">
              <a:solidFill>
                <a:schemeClr val="accent6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49168E-90D0-F11E-98E4-23DBC007FC70}"/>
              </a:ext>
            </a:extLst>
          </p:cNvPr>
          <p:cNvSpPr txBox="1">
            <a:spLocks/>
          </p:cNvSpPr>
          <p:nvPr/>
        </p:nvSpPr>
        <p:spPr>
          <a:xfrm>
            <a:off x="9104745" y="3379166"/>
            <a:ext cx="1006063" cy="4188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accent6"/>
                </a:solidFill>
                <a:latin typeface="Arial" panose="020B0604020202020204" pitchFamily="34" charset="0"/>
              </a:rPr>
              <a:t>Tekst</a:t>
            </a:r>
            <a:endParaRPr lang="pl-PL" altLang="nl-NL" sz="2000" b="0" dirty="0">
              <a:solidFill>
                <a:schemeClr val="accent6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80C6D-3260-9BCA-016D-EFB3954AD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C13DBEB-209F-0F36-5FF6-0B67F3379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E1D731D-9FAF-D254-2725-DFA399F30065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487FBB4-6575-1D85-DE03-DABCE028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466" r="-1" b="51404"/>
          <a:stretch>
            <a:fillRect/>
          </a:stretch>
        </p:blipFill>
        <p:spPr>
          <a:xfrm>
            <a:off x="0" y="1407753"/>
            <a:ext cx="2994991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90ABDF58-39A5-AF3F-3571-D9D31159EA19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Trudny wybór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361E649-5BB8-F043-DE0A-054F520F18FD}"/>
              </a:ext>
            </a:extLst>
          </p:cNvPr>
          <p:cNvSpPr txBox="1">
            <a:spLocks/>
          </p:cNvSpPr>
          <p:nvPr/>
        </p:nvSpPr>
        <p:spPr>
          <a:xfrm>
            <a:off x="848138" y="2451350"/>
            <a:ext cx="4832471" cy="2662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Zanim przystąpisz do pracy, musisz określić, jakiej tarczy będziesz używać.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Zadanie i materiał, który należy poddać obróbce, decydują o doborze tarczy.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Jeśli nie przemyślisz tego dokładnie</a:t>
            </a:r>
            <a:b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</a:b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i użyjesz dowolnej tarczy, możesz skończyć z kiepską jakością wykonania</a:t>
            </a:r>
            <a:b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</a:b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i obrażeniami ciała.</a:t>
            </a:r>
          </a:p>
        </p:txBody>
      </p:sp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799914A-4F6D-53C6-3B6A-199DE72DF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48639"/>
            <a:ext cx="5172512" cy="333691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73F07BC-BB6B-A6A0-387C-E58B17800134}"/>
              </a:ext>
            </a:extLst>
          </p:cNvPr>
          <p:cNvSpPr txBox="1">
            <a:spLocks/>
          </p:cNvSpPr>
          <p:nvPr/>
        </p:nvSpPr>
        <p:spPr>
          <a:xfrm>
            <a:off x="6017601" y="5882760"/>
            <a:ext cx="3094032" cy="3502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altLang="nl-NL" sz="1200" b="0" dirty="0">
                <a:solidFill>
                  <a:schemeClr val="tx1"/>
                </a:solidFill>
                <a:latin typeface="Arial" panose="020B0604020202020204" pitchFamily="34" charset="0"/>
              </a:rPr>
              <a:t>Możliwości wyboru są nieograniczone (źródło: Google)</a:t>
            </a:r>
            <a:endParaRPr lang="pl-PL" altLang="nl-NL" sz="12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3E15E-BBC4-FE51-B122-F529A96B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D581906-4FC7-8842-8AE4-10B39F255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CD0DB3A-A365-B5F6-EBCE-5AA66A6DB6BE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77B90F0B-BDBA-19FE-5D72-9CB311BF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65" r="-2" b="51404"/>
          <a:stretch>
            <a:fillRect/>
          </a:stretch>
        </p:blipFill>
        <p:spPr>
          <a:xfrm>
            <a:off x="1" y="1407753"/>
            <a:ext cx="3780146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48F95952-28A5-E6B7-922B-1A0F4401CAB5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Bezpieczna obsługa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710CDE3-7A59-EDEB-59C7-F41E9982C401}"/>
              </a:ext>
            </a:extLst>
          </p:cNvPr>
          <p:cNvSpPr txBox="1">
            <a:spLocks/>
          </p:cNvSpPr>
          <p:nvPr/>
        </p:nvSpPr>
        <p:spPr>
          <a:xfrm>
            <a:off x="848137" y="2306501"/>
            <a:ext cx="11081791" cy="3650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7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Pozostaw przewód zasilający odłączony od gniazdka, dopóki…</a:t>
            </a:r>
          </a:p>
          <a:p>
            <a:pPr algn="l">
              <a:lnSpc>
                <a:spcPts val="27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>
              <a:lnSpc>
                <a:spcPts val="27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Tarcza szlifierska nie będzie odpowiednio zamocowana i odpowiednia do obrabianego materiału.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>
              <a:lnSpc>
                <a:spcPts val="27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Zabezpiecz prawidłowo obrabiany przedmiot, aby zapobiec jego nieoczekiwanemu ruchowi.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>
              <a:lnSpc>
                <a:spcPts val="27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Teraz możesz ponownie podłączyć przewód zasilający (jeśli przycisk „ON” nie jest włączony).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>
              <a:lnSpc>
                <a:spcPts val="27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Trzymaj szlifierkę 2 rękoma; zapewnia to lepszą kontrolę. Przyjmij stabilną pozycję</a:t>
            </a:r>
            <a:b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</a:b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i włącz szlifierkę.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>
              <a:lnSpc>
                <a:spcPts val="27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Przed rozpoczęciem szlifowania pozwól szlifierce uzyskać odpowiednią prędkość.</a:t>
            </a:r>
          </a:p>
        </p:txBody>
      </p:sp>
    </p:spTree>
    <p:extLst>
      <p:ext uri="{BB962C8B-B14F-4D97-AF65-F5344CB8AC3E}">
        <p14:creationId xmlns:p14="http://schemas.microsoft.com/office/powerpoint/2010/main" val="35316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CFD6E-4DCE-C597-65EC-CD02949C7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3F51A44-2560-A3B4-AEEF-ABBF1016E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AA3C08A-4DFF-28C5-6630-1B40C8F6759B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80ADF6BC-7288-F917-CE45-6D519E7D2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94" r="-2" b="51404"/>
          <a:stretch>
            <a:fillRect/>
          </a:stretch>
        </p:blipFill>
        <p:spPr>
          <a:xfrm>
            <a:off x="0" y="1407753"/>
            <a:ext cx="3754509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20C244D-C103-2B03-15C5-3DED84422B71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Bezpieczna obsługa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0DF1938-7A8A-B8D1-B7ED-61E27DF68321}"/>
              </a:ext>
            </a:extLst>
          </p:cNvPr>
          <p:cNvSpPr txBox="1">
            <a:spLocks/>
          </p:cNvSpPr>
          <p:nvPr/>
        </p:nvSpPr>
        <p:spPr>
          <a:xfrm>
            <a:off x="848138" y="2451349"/>
            <a:ext cx="10618276" cy="3650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Nie każda tarcza nadaje się do gratowania. Upewnij się, że używasz odpowiedniej tarczy do gratowania i zachowaj odpowiedni kąt.</a:t>
            </a: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Cięcie: podczas cięcia cienką tarczą należy uważać, aby nie wykonywać gwałtownych ruchów; szlifuj w miarę możliwości pod kątem prostym. Cienka tarcza łatwo pęka, co pociąga za sobą wiele nieprzyjemnych konsekwencji.</a:t>
            </a: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Po zakończeniu szlifowania lub wymianie tarczy szlifierskiej należy poczekać na zatrzymanie się szlifierki kątowej i odłączyć przewód zasilający.</a:t>
            </a: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pl-PL" altLang="nl-NL" sz="200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Nigdy</a:t>
            </a: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 nie wymieniaj ani nie zmieniaj tarczy, kiedy urządzenie jest nadal włączone.</a:t>
            </a:r>
          </a:p>
        </p:txBody>
      </p:sp>
    </p:spTree>
    <p:extLst>
      <p:ext uri="{BB962C8B-B14F-4D97-AF65-F5344CB8AC3E}">
        <p14:creationId xmlns:p14="http://schemas.microsoft.com/office/powerpoint/2010/main" val="29540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2987C-829B-EB4A-B76F-059FD0B04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959425A-CB27-E7BC-D875-2B2372002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66278A0-4851-FA02-0BBD-FC3A93537FE8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555F34C-44E2-BEA0-2D32-EE9A75901C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244" r="-2" b="51404"/>
          <a:stretch>
            <a:fillRect/>
          </a:stretch>
        </p:blipFill>
        <p:spPr>
          <a:xfrm>
            <a:off x="1" y="1407753"/>
            <a:ext cx="3711780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D3DD876-FCE7-5F71-55B6-BF837ED4DA9C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Bezpieczna obsługa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DD56B2A-C4B4-8CB0-2DAB-31307A34DA43}"/>
              </a:ext>
            </a:extLst>
          </p:cNvPr>
          <p:cNvSpPr txBox="1">
            <a:spLocks/>
          </p:cNvSpPr>
          <p:nvPr/>
        </p:nvSpPr>
        <p:spPr>
          <a:xfrm>
            <a:off x="848138" y="2451349"/>
            <a:ext cx="7834389" cy="3650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Uważnie czytając informacje podane na urządzeniu i tarczy szlifierskiej, wiesz już, że ich używanie wiąże się z pewnymi zagrożeniami.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Zdrowy rozsądek podpowiada również, aby trzymać się z dala od obracającej się tarczy. Należy szlifować bardzo ostrożnie, aby mieć pewność, że tarcza pozostanie w całości.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To praktyczne narzędzie, ale ile ryzyka jesteś gotów podjąć?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altLang="nl-NL" sz="200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Nie bądź zbyt pewny siebie i pracuj bezpiecznie ze szlifierką kątową!</a:t>
            </a:r>
          </a:p>
        </p:txBody>
      </p:sp>
      <p:pic>
        <p:nvPicPr>
          <p:cNvPr id="6" name="Afbeelding 5" descr="Afbeelding met persoon, person, kleding, tekst&#10;&#10;Door AI gegenereerde inhoud is mogelijk onjuist.">
            <a:extLst>
              <a:ext uri="{FF2B5EF4-FFF2-40B4-BE49-F238E27FC236}">
                <a16:creationId xmlns:a16="http://schemas.microsoft.com/office/drawing/2014/main" id="{0297FC7A-3096-02FF-4ED8-3A293A395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776" y="1407753"/>
            <a:ext cx="2326085" cy="411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1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B90CA-76DD-F92D-E9D8-91F90FB42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A545AE36-6472-1916-0006-6F7C16A337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09" r="2" b="51404"/>
          <a:stretch>
            <a:fillRect/>
          </a:stretch>
        </p:blipFill>
        <p:spPr>
          <a:xfrm>
            <a:off x="0" y="1444623"/>
            <a:ext cx="4631927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8BDB85CB-AE72-270B-732F-607898A23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1DC12D0-2380-6A23-4CC0-978A4690B864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1F83883-912B-305D-D63B-03781B615C6D}"/>
              </a:ext>
            </a:extLst>
          </p:cNvPr>
          <p:cNvSpPr txBox="1">
            <a:spLocks/>
          </p:cNvSpPr>
          <p:nvPr/>
        </p:nvSpPr>
        <p:spPr>
          <a:xfrm>
            <a:off x="848139" y="171110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Czy szlifowanie jest trudne?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DEEF1EE-5CB4-E702-0F8B-D0D28E9C51F1}"/>
              </a:ext>
            </a:extLst>
          </p:cNvPr>
          <p:cNvSpPr txBox="1">
            <a:spLocks/>
          </p:cNvSpPr>
          <p:nvPr/>
        </p:nvSpPr>
        <p:spPr>
          <a:xfrm>
            <a:off x="848138" y="2545678"/>
            <a:ext cx="7567579" cy="35557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pl-PL" altLang="nl-NL" sz="2000" dirty="0">
                <a:solidFill>
                  <a:schemeClr val="tx1"/>
                </a:solidFill>
                <a:latin typeface="Arial" panose="020B0604020202020204" pitchFamily="34" charset="0"/>
              </a:rPr>
              <a:t>NIE, </a:t>
            </a: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zdecydowanie nie, ale właśnie</a:t>
            </a:r>
            <a:b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dlatego łatwo popełnić błąd.</a:t>
            </a:r>
            <a:endParaRPr lang="pl-PL" altLang="nl-NL" sz="200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4" name="Afbeelding 3" descr="Afbeelding met Metaalbewerking, Lassen, Lasser, Smid&#10;&#10;Door AI gegenereerde inhoud is mogelijk onjuist.">
            <a:extLst>
              <a:ext uri="{FF2B5EF4-FFF2-40B4-BE49-F238E27FC236}">
                <a16:creationId xmlns:a16="http://schemas.microsoft.com/office/drawing/2014/main" id="{4277E47F-EA15-A4A5-405E-AD7490DC27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950"/>
          <a:stretch>
            <a:fillRect/>
          </a:stretch>
        </p:blipFill>
        <p:spPr>
          <a:xfrm>
            <a:off x="5599689" y="2545678"/>
            <a:ext cx="5687938" cy="33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2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7736-155C-7CEE-F470-3AEF91EC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wart-wit&#10;&#10;Beschrijving automatisch gegenereerd met lage betrouwbaarheid">
            <a:extLst>
              <a:ext uri="{FF2B5EF4-FFF2-40B4-BE49-F238E27FC236}">
                <a16:creationId xmlns:a16="http://schemas.microsoft.com/office/drawing/2014/main" id="{6209F36E-6C43-5E4F-7C6A-1857F3CF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0" b="8431"/>
          <a:stretch/>
        </p:blipFill>
        <p:spPr>
          <a:xfrm>
            <a:off x="838200" y="1138990"/>
            <a:ext cx="10505661" cy="499087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0E5BB89C-0580-5871-D2F8-B4C56456CEF8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</a:rPr>
              <a:t>   |   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FC31023-30A4-C5F0-C4CA-7B575F85B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797" b="51404"/>
          <a:stretch>
            <a:fillRect/>
          </a:stretch>
        </p:blipFill>
        <p:spPr>
          <a:xfrm>
            <a:off x="0" y="1400379"/>
            <a:ext cx="2736152" cy="96085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85874DE-444D-FE16-F32D-67262585BD22}"/>
              </a:ext>
            </a:extLst>
          </p:cNvPr>
          <p:cNvSpPr txBox="1">
            <a:spLocks/>
          </p:cNvSpPr>
          <p:nvPr/>
        </p:nvSpPr>
        <p:spPr>
          <a:xfrm>
            <a:off x="843169" y="1657932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</a:rPr>
              <a:t>Pytania?</a:t>
            </a:r>
            <a:endParaRPr lang="pl-PL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A12CDA-29C1-6802-D87A-02DCD5DF3A4C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41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6E6DB-BFFE-EF5E-6A21-4BD616761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54C50474-E97D-AC12-EDFC-4F4C15BDE3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66" r="1" b="51404"/>
          <a:stretch>
            <a:fillRect/>
          </a:stretch>
        </p:blipFill>
        <p:spPr>
          <a:xfrm>
            <a:off x="0" y="1444623"/>
            <a:ext cx="5150231" cy="960857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82A39C81-B8B4-4FD9-8E88-C892411A55FA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</a:rPr>
              <a:t>   |   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8D58156-E9ED-0C3B-CF95-3179305E1409}"/>
              </a:ext>
            </a:extLst>
          </p:cNvPr>
          <p:cNvSpPr txBox="1">
            <a:spLocks/>
          </p:cNvSpPr>
          <p:nvPr/>
        </p:nvSpPr>
        <p:spPr>
          <a:xfrm>
            <a:off x="843169" y="1656894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</a:rPr>
              <a:t>Potrzebujesz pomocy?</a:t>
            </a:r>
            <a:endParaRPr lang="pl-PL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A38D03F-79AE-F8D5-5456-7A397A4FBEB1}"/>
              </a:ext>
            </a:extLst>
          </p:cNvPr>
          <p:cNvSpPr txBox="1">
            <a:spLocks/>
          </p:cNvSpPr>
          <p:nvPr/>
        </p:nvSpPr>
        <p:spPr>
          <a:xfrm>
            <a:off x="848139" y="2667002"/>
            <a:ext cx="10434762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Omów to ze swoim przełożonym lub skontaktuj się z pracownikiem ds. prewencji.</a:t>
            </a:r>
            <a:endParaRPr lang="pl-P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0ED5A92-3D4D-6D11-2349-EC7B091C895D}"/>
              </a:ext>
            </a:extLst>
          </p:cNvPr>
          <p:cNvSpPr txBox="1">
            <a:spLocks/>
          </p:cNvSpPr>
          <p:nvPr/>
        </p:nvSpPr>
        <p:spPr>
          <a:xfrm>
            <a:off x="848138" y="3486115"/>
            <a:ext cx="10053099" cy="15470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60000">
              <a:lnSpc>
                <a:spcPct val="15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Skonsultuj się z trenerem z 5xbeter: </a:t>
            </a:r>
            <a:r>
              <a:rPr lang="pl-PL" sz="2000" u="sng" dirty="0">
                <a:solidFill>
                  <a:schemeClr val="tx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sz="2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lnSpc>
                <a:spcPct val="15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Lub zadzwoń na </a:t>
            </a:r>
            <a:r>
              <a:rPr lang="pl-PL" sz="2000" dirty="0">
                <a:solidFill>
                  <a:srgbClr val="E30613"/>
                </a:solidFill>
                <a:latin typeface="Arial" panose="020B0604020202020204" pitchFamily="34" charset="0"/>
              </a:rPr>
              <a:t>DARMOWĄ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 infolinię: 0800 – 55 55 005</a:t>
            </a:r>
            <a:endParaRPr lang="pl-P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C952D4-7F41-6EB3-3FA0-7DCB327FEC20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2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C569D7D9-85B3-1082-4165-960046A8DF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82" b="6882"/>
          <a:stretch/>
        </p:blipFill>
        <p:spPr>
          <a:xfrm>
            <a:off x="7410416" y="2146459"/>
            <a:ext cx="4540196" cy="3915322"/>
          </a:xfrm>
          <a:prstGeom prst="rect">
            <a:avLst/>
          </a:prstGeom>
        </p:spPr>
      </p:pic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8208728-03D3-BDB9-B17C-77F73971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038" b="51404"/>
          <a:stretch>
            <a:fillRect/>
          </a:stretch>
        </p:blipFill>
        <p:spPr>
          <a:xfrm>
            <a:off x="0" y="1444623"/>
            <a:ext cx="2406493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54211E-D0BB-DA43-90EC-ADA3CF04A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1712623"/>
            <a:ext cx="4758577" cy="649705"/>
          </a:xfrm>
        </p:spPr>
        <p:txBody>
          <a:bodyPr>
            <a:normAutofit/>
          </a:bodyPr>
          <a:lstStyle/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Szlifierka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D83F33D-4636-13C8-D549-A256858C2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C6B79CA-06D8-F486-ED01-3CD3B79C328F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E0417E4-8FF1-A326-8571-728D36EAC0CE}"/>
              </a:ext>
            </a:extLst>
          </p:cNvPr>
          <p:cNvSpPr txBox="1">
            <a:spLocks/>
          </p:cNvSpPr>
          <p:nvPr/>
        </p:nvSpPr>
        <p:spPr>
          <a:xfrm>
            <a:off x="848139" y="3218281"/>
            <a:ext cx="9896061" cy="4738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Cięcia &gt; tarcza tnąca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1CC6B42-8ED3-0A19-F401-2CB46F781388}"/>
              </a:ext>
            </a:extLst>
          </p:cNvPr>
          <p:cNvSpPr txBox="1">
            <a:spLocks/>
          </p:cNvSpPr>
          <p:nvPr/>
        </p:nvSpPr>
        <p:spPr>
          <a:xfrm>
            <a:off x="848139" y="3779391"/>
            <a:ext cx="6919988" cy="5496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Gratowania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&gt; tarcza do gratowania/ tarcza listkowa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262CD59-4FAD-46D5-CB6F-187EF98E9D2F}"/>
              </a:ext>
            </a:extLst>
          </p:cNvPr>
          <p:cNvSpPr txBox="1">
            <a:spLocks/>
          </p:cNvSpPr>
          <p:nvPr/>
        </p:nvSpPr>
        <p:spPr>
          <a:xfrm>
            <a:off x="843168" y="4329041"/>
            <a:ext cx="6924959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Szlifowania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&gt; tarcza do szlifowania/ tarcza listkowa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99C9D37-96CD-A936-FF77-AA97958A495C}"/>
              </a:ext>
            </a:extLst>
          </p:cNvPr>
          <p:cNvSpPr txBox="1">
            <a:spLocks/>
          </p:cNvSpPr>
          <p:nvPr/>
        </p:nvSpPr>
        <p:spPr>
          <a:xfrm>
            <a:off x="843167" y="4951334"/>
            <a:ext cx="7668444" cy="1055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Przystępna cenowo, wygodna i łatwa w użyciu.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Zarówno do użytku przemysłowego, jak i domowego.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EEDEC63-957D-70D3-1DA1-CE1B1DD50689}"/>
              </a:ext>
            </a:extLst>
          </p:cNvPr>
          <p:cNvSpPr txBox="1">
            <a:spLocks/>
          </p:cNvSpPr>
          <p:nvPr/>
        </p:nvSpPr>
        <p:spPr>
          <a:xfrm>
            <a:off x="848139" y="2631514"/>
            <a:ext cx="9896061" cy="4738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Wszechstronne elektronarzędzie do: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7564-1F85-0917-9DC9-1E1B94970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8F4CC597-5922-C51B-57A1-08FFADF2E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245" b="51404"/>
          <a:stretch>
            <a:fillRect/>
          </a:stretch>
        </p:blipFill>
        <p:spPr>
          <a:xfrm>
            <a:off x="0" y="1425190"/>
            <a:ext cx="2934404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C065348-8405-65CC-B29F-880D5904CD44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1911245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Nie taka Flex!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DAD2E25-9AE2-BBAF-DB73-EC0D23E95582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6AB8FE0-CE45-EBD2-0A0A-5A268956054A}"/>
              </a:ext>
            </a:extLst>
          </p:cNvPr>
          <p:cNvSpPr txBox="1">
            <a:spLocks/>
          </p:cNvSpPr>
          <p:nvPr/>
        </p:nvSpPr>
        <p:spPr>
          <a:xfrm>
            <a:off x="848139" y="2537464"/>
            <a:ext cx="10432158" cy="28953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Niestety, szlifierki kątowe nie są tak niewinne, na jakie wyglądają.</a:t>
            </a: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Około 60% wypadków z udziałem szlifierek kończy się wypadkami.</a:t>
            </a: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Urazy dłoni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 są spośród nich najczęstsze. Jednak także unoszące się w powietrzu cząsteczki powodują 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urazy, często twarzy i oczu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Zablokowanie się tarczy może z łatwością 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doprowadzić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 do skręceń. Należy też pamiętać o 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zagrożeniu pożarowym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 spowodowanym gorącymi iskrami i tlącym się żarem.</a:t>
            </a: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To bardzo częste skutki niewłaściwego użytkowania szlifierki kątowej.</a:t>
            </a:r>
          </a:p>
        </p:txBody>
      </p:sp>
    </p:spTree>
    <p:extLst>
      <p:ext uri="{BB962C8B-B14F-4D97-AF65-F5344CB8AC3E}">
        <p14:creationId xmlns:p14="http://schemas.microsoft.com/office/powerpoint/2010/main" val="23898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CC25-AFE3-5748-8BB4-D875E9773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AE0A17A-6FA4-F8D0-CAB6-0A2ED06C2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5F959EA-437E-D80F-3275-8028C4D42CDD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F526BC47-D440-27A1-D549-8954CCAB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995" r="-1" b="51404"/>
          <a:stretch>
            <a:fillRect/>
          </a:stretch>
        </p:blipFill>
        <p:spPr>
          <a:xfrm>
            <a:off x="0" y="1407753"/>
            <a:ext cx="2409859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F0F43711-B65B-BD6E-ECE2-4E00A2F3B46A}"/>
              </a:ext>
            </a:extLst>
          </p:cNvPr>
          <p:cNvSpPr txBox="1">
            <a:spLocks/>
          </p:cNvSpPr>
          <p:nvPr/>
        </p:nvSpPr>
        <p:spPr>
          <a:xfrm>
            <a:off x="848140" y="1668379"/>
            <a:ext cx="132052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Szlifierka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D390AFD-7CF0-7B1A-A2D2-68CAFCF5A53E}"/>
              </a:ext>
            </a:extLst>
          </p:cNvPr>
          <p:cNvSpPr txBox="1">
            <a:spLocks/>
          </p:cNvSpPr>
          <p:nvPr/>
        </p:nvSpPr>
        <p:spPr>
          <a:xfrm>
            <a:off x="848139" y="2537464"/>
            <a:ext cx="11406530" cy="5051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Kilka prostych, ale ważnych wskazówek dotyczących bezpiecznego użytkowania szlifierki kątowej.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CCBB6462-7BDA-D9C3-A24B-035D68A98632}"/>
              </a:ext>
            </a:extLst>
          </p:cNvPr>
          <p:cNvSpPr txBox="1">
            <a:spLocks/>
          </p:cNvSpPr>
          <p:nvPr/>
        </p:nvSpPr>
        <p:spPr>
          <a:xfrm>
            <a:off x="848139" y="3042605"/>
            <a:ext cx="10529263" cy="8034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ts val="28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Zanim zaczniesz:</a:t>
            </a:r>
          </a:p>
          <a:p>
            <a:pPr algn="l">
              <a:lnSpc>
                <a:spcPts val="2800"/>
              </a:lnSpc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     Sprawdź urządzenie i przewód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: czy wszystko jest dobrze zamocowane i czy nie ma</a:t>
            </a:r>
          </a:p>
          <a:p>
            <a:pPr algn="l">
              <a:lnSpc>
                <a:spcPts val="28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     widocznych uszkodzeń?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F1896FA-85C8-CA6C-2A68-36DC6478662F}"/>
              </a:ext>
            </a:extLst>
          </p:cNvPr>
          <p:cNvSpPr txBox="1">
            <a:spLocks/>
          </p:cNvSpPr>
          <p:nvPr/>
        </p:nvSpPr>
        <p:spPr>
          <a:xfrm>
            <a:off x="848139" y="4256038"/>
            <a:ext cx="8321498" cy="7417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ts val="28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Pozostaw osłonę i uchwyt na miejscu.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Lub załóż je z powrotem. </a:t>
            </a:r>
            <a:r>
              <a:rPr lang="pl-PL" sz="2000" b="0" dirty="0">
                <a:solidFill>
                  <a:srgbClr val="FF0000"/>
                </a:solidFill>
                <a:latin typeface="Arial" panose="020B0604020202020204" pitchFamily="34" charset="0"/>
              </a:rPr>
              <a:t>NIE PRACUJ BEZ OSŁONY I UCHWYTU</a:t>
            </a:r>
            <a:endParaRPr lang="pl-PL" sz="20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DB6AFF3-5C3E-01DF-4B9E-9B287BF6AC35}"/>
              </a:ext>
            </a:extLst>
          </p:cNvPr>
          <p:cNvSpPr txBox="1">
            <a:spLocks/>
          </p:cNvSpPr>
          <p:nvPr/>
        </p:nvSpPr>
        <p:spPr>
          <a:xfrm>
            <a:off x="843168" y="5076640"/>
            <a:ext cx="9984353" cy="11536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ts val="28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Upewnij się, że tarcza szlifierska jest prawidłowo zamocowana i jest przeznaczona do obrabianego materiału.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2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961B6-A906-6AC6-D06C-0DECC31B6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C2C7C305-FFBD-3F3E-251F-32BF67EDD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48" b="51404"/>
          <a:stretch>
            <a:fillRect/>
          </a:stretch>
        </p:blipFill>
        <p:spPr>
          <a:xfrm>
            <a:off x="0" y="1425190"/>
            <a:ext cx="6808206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A764A870-80E9-FE86-7133-194BEA930A82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577114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Tarcza szlifierska: brak tarczy, brak rezultatów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4D3FB6F-291A-D740-6583-CE19577388F6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40BB543-189F-9EA9-3E2A-05ECB31F2815}"/>
              </a:ext>
            </a:extLst>
          </p:cNvPr>
          <p:cNvSpPr txBox="1">
            <a:spLocks/>
          </p:cNvSpPr>
          <p:nvPr/>
        </p:nvSpPr>
        <p:spPr>
          <a:xfrm>
            <a:off x="848138" y="2537464"/>
            <a:ext cx="10697229" cy="28953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Tarcze szlifierskie są przeznaczone do określonych zastosowań i materiałów.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Popularne typy: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Tarcze tnące: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do przecinania materiałów (pod kątem). Grubość od 1 mm.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Tarcze obrzynające: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 zagłębionym środkiem, idealne do szlifowania pod kątem. Grubość 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6 - 7 mm.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Tarcze listkowe (Flap discs):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 nachodzącymi na siebie arkuszami ściernymi, przeznaczone do usuwania rdzy i farby oraz profilowania obrabianych przedmiotów.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Tarcze fibrowe (Fibre discs):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do montażu na tarczy podporowej. Wielkość ziarna jest różna.</a:t>
            </a:r>
          </a:p>
        </p:txBody>
      </p:sp>
    </p:spTree>
    <p:extLst>
      <p:ext uri="{BB962C8B-B14F-4D97-AF65-F5344CB8AC3E}">
        <p14:creationId xmlns:p14="http://schemas.microsoft.com/office/powerpoint/2010/main" val="23624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7182F-78E3-0AFB-C189-A74D5662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70586-CA70-3DE3-73DC-C9B1EE263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40" y="2652885"/>
            <a:ext cx="3980234" cy="1338001"/>
          </a:xfrm>
        </p:spPr>
        <p:txBody>
          <a:bodyPr>
            <a:noAutofit/>
          </a:bodyPr>
          <a:lstStyle/>
          <a:p>
            <a:pPr algn="l">
              <a:lnSpc>
                <a:spcPts val="2400"/>
              </a:lnSpc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Na tarczy szlifierskiej podanych jest wiele informacji (wymóg ustawowy).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776E472-2670-85DB-3C4B-C45BA1D9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FF8A202-6973-2558-6443-46C3A7137433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1A76A16A-95FD-4B17-81B8-3EF2B1535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37" r="-1" b="51404"/>
          <a:stretch>
            <a:fillRect/>
          </a:stretch>
        </p:blipFill>
        <p:spPr>
          <a:xfrm>
            <a:off x="0" y="1407753"/>
            <a:ext cx="5049047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A4E7D4F-241E-6817-EE27-E718A200BB2C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Obrazy mówią więcej niż słowa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Afbeelding met tekst, cirkel, Apparaat voor gegevensopslag, Cd&#10;&#10;Door AI gegenereerde inhoud is mogelijk onjuist.">
            <a:extLst>
              <a:ext uri="{FF2B5EF4-FFF2-40B4-BE49-F238E27FC236}">
                <a16:creationId xmlns:a16="http://schemas.microsoft.com/office/drawing/2014/main" id="{4702A8E6-B236-FBB2-4282-E8FF38B56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10" y="2644777"/>
            <a:ext cx="6173049" cy="33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24228-AE4E-5929-7933-C88A0736B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7C7CF1-D756-7396-4974-D7775C554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479522"/>
            <a:ext cx="9298043" cy="54995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buClr>
                <a:srgbClr val="E30613"/>
              </a:buClr>
              <a:defRPr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Ustawowo wymagane informacje o tarczach szlifierskich: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BAD94DF-05F9-44C9-D67A-132FCAB01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087F3D0-EA70-34A3-D4AD-02CF1B665A1B}"/>
              </a:ext>
            </a:extLst>
          </p:cNvPr>
          <p:cNvSpPr txBox="1">
            <a:spLocks/>
          </p:cNvSpPr>
          <p:nvPr/>
        </p:nvSpPr>
        <p:spPr>
          <a:xfrm>
            <a:off x="4871696" y="2896464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Nazwa producenta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6ACDA1B-D2E7-8107-A2A9-A4C66EB3EC83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49AA710-101E-331C-5A12-642D8BA1D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54" r="1" b="51404"/>
          <a:stretch>
            <a:fillRect/>
          </a:stretch>
        </p:blipFill>
        <p:spPr>
          <a:xfrm>
            <a:off x="0" y="1407753"/>
            <a:ext cx="4402629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594B4D8D-7B15-B7BA-3F9E-445B1E1A8BAD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706769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Zobaczyć znaczy wiedzieć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B9D871-945A-93C3-D259-DE0C54FBFB68}"/>
              </a:ext>
            </a:extLst>
          </p:cNvPr>
          <p:cNvSpPr txBox="1">
            <a:spLocks/>
          </p:cNvSpPr>
          <p:nvPr/>
        </p:nvSpPr>
        <p:spPr>
          <a:xfrm>
            <a:off x="4871697" y="3231378"/>
            <a:ext cx="5460170" cy="7095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Data przydatności do użycia, rok i kwartał (na stalowym pierścieniu)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29925D9-D589-560E-F1BC-73D566C6A5A8}"/>
              </a:ext>
            </a:extLst>
          </p:cNvPr>
          <p:cNvSpPr txBox="1">
            <a:spLocks/>
          </p:cNvSpPr>
          <p:nvPr/>
        </p:nvSpPr>
        <p:spPr>
          <a:xfrm>
            <a:off x="4871696" y="3884162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Maksymalna dopuszczalna prędkość obrotowa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EA4D9BD-6388-88EA-B48E-88A8E7573504}"/>
              </a:ext>
            </a:extLst>
          </p:cNvPr>
          <p:cNvSpPr txBox="1">
            <a:spLocks/>
          </p:cNvSpPr>
          <p:nvPr/>
        </p:nvSpPr>
        <p:spPr>
          <a:xfrm>
            <a:off x="4871695" y="4233736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Rodzaj spoiwa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BE95A72-2E7E-E9DC-EEC7-186E7DCA41E4}"/>
              </a:ext>
            </a:extLst>
          </p:cNvPr>
          <p:cNvSpPr txBox="1">
            <a:spLocks/>
          </p:cNvSpPr>
          <p:nvPr/>
        </p:nvSpPr>
        <p:spPr>
          <a:xfrm>
            <a:off x="4871696" y="4881510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Struktura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568254A-4E6F-A55E-3876-43AC7AEC0757}"/>
              </a:ext>
            </a:extLst>
          </p:cNvPr>
          <p:cNvSpPr txBox="1">
            <a:spLocks/>
          </p:cNvSpPr>
          <p:nvPr/>
        </p:nvSpPr>
        <p:spPr>
          <a:xfrm>
            <a:off x="4871694" y="4570181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Grubość ziarna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4698E21-0299-9431-674E-874775940878}"/>
              </a:ext>
            </a:extLst>
          </p:cNvPr>
          <p:cNvSpPr txBox="1">
            <a:spLocks/>
          </p:cNvSpPr>
          <p:nvPr/>
        </p:nvSpPr>
        <p:spPr>
          <a:xfrm>
            <a:off x="4871694" y="5166330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Twardość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4C9CD5C-DFD2-146D-3D94-72D09EEDDC1A}"/>
              </a:ext>
            </a:extLst>
          </p:cNvPr>
          <p:cNvSpPr txBox="1">
            <a:spLocks/>
          </p:cNvSpPr>
          <p:nvPr/>
        </p:nvSpPr>
        <p:spPr>
          <a:xfrm>
            <a:off x="4871694" y="5477658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Wymiary tarczy szlifierskiej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16D4F3E-CF7F-99CC-0C08-42A6A2E1C671}"/>
              </a:ext>
            </a:extLst>
          </p:cNvPr>
          <p:cNvSpPr txBox="1">
            <a:spLocks/>
          </p:cNvSpPr>
          <p:nvPr/>
        </p:nvSpPr>
        <p:spPr>
          <a:xfrm>
            <a:off x="4871694" y="5804636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Przeznaczenie do danego materiału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18" name="Afbeelding 17" descr="Afbeelding met tekst, Apparaat voor gegevensopslag, cirkel, compactdisk&#10;&#10;Door AI gegenereerde inhoud is mogelijk onjuist.">
            <a:extLst>
              <a:ext uri="{FF2B5EF4-FFF2-40B4-BE49-F238E27FC236}">
                <a16:creationId xmlns:a16="http://schemas.microsoft.com/office/drawing/2014/main" id="{D4B70D01-8B2F-3C3A-36C4-5399738FE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51" y="2992074"/>
            <a:ext cx="3160797" cy="31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5" grpId="0"/>
      <p:bldP spid="12" grpId="0"/>
      <p:bldP spid="13" grpId="0"/>
      <p:bldP spid="8" grpId="0"/>
      <p:bldP spid="9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D622F-6A3C-56DB-5275-42A03BE1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F2ACF-AFFD-E767-CA54-D79F13985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40" y="2324601"/>
            <a:ext cx="7714122" cy="1333839"/>
          </a:xfrm>
        </p:spPr>
        <p:txBody>
          <a:bodyPr>
            <a:noAutofit/>
          </a:bodyPr>
          <a:lstStyle/>
          <a:p>
            <a:pPr algn="l">
              <a:lnSpc>
                <a:spcPts val="2400"/>
              </a:lnSpc>
              <a:buClr>
                <a:srgbClr val="E30613"/>
              </a:buClr>
              <a:defRPr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Wymagania podane przez producenta to wymagania minimalne.</a:t>
            </a:r>
            <a:br>
              <a:rPr dirty="0"/>
            </a:b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Twój pracodawca może stosować większe wymagania.</a:t>
            </a:r>
            <a:br>
              <a:rPr dirty="0"/>
            </a:b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 obu przypadkach musisz ich przestrzegać.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C46CB4-970F-3703-E10C-F8183BC1A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61429E4-03A2-B38C-4346-3BE25D01B70B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BE62C7F-77FE-4023-49E5-E43567D0FD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04" t="-1504" r="-3024" b="52908"/>
          <a:stretch>
            <a:fillRect/>
          </a:stretch>
        </p:blipFill>
        <p:spPr>
          <a:xfrm>
            <a:off x="0" y="1378025"/>
            <a:ext cx="4672662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119A6303-2513-55D8-6BB2-3EDAF7B6D3C7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7481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Obrazy mówią więcej niż...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FB0E69D-DCB9-31A4-4E39-45BFBC7F9AB0}"/>
              </a:ext>
            </a:extLst>
          </p:cNvPr>
          <p:cNvSpPr txBox="1">
            <a:spLocks/>
          </p:cNvSpPr>
          <p:nvPr/>
        </p:nvSpPr>
        <p:spPr>
          <a:xfrm>
            <a:off x="848139" y="4218041"/>
            <a:ext cx="7176362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Stosuj ochronę dróg oddechowych (pył z produktu i tarczy szlifierskiej).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DDEB900-330B-FD42-5DD5-3C7D312F397F}"/>
              </a:ext>
            </a:extLst>
          </p:cNvPr>
          <p:cNvSpPr txBox="1">
            <a:spLocks/>
          </p:cNvSpPr>
          <p:nvPr/>
        </p:nvSpPr>
        <p:spPr>
          <a:xfrm>
            <a:off x="848139" y="3539350"/>
            <a:ext cx="7398553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Stosuj ochronę słuchu (uszkodzenie słuchu następuje już po 3 minutach).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E8C3F64-631C-AD38-BD96-FA24B2677A55}"/>
              </a:ext>
            </a:extLst>
          </p:cNvPr>
          <p:cNvSpPr txBox="1">
            <a:spLocks/>
          </p:cNvSpPr>
          <p:nvPr/>
        </p:nvSpPr>
        <p:spPr>
          <a:xfrm>
            <a:off x="848139" y="4937505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Stosuj odpowiednią ochronę twarzy.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728131A-1EEE-B741-9ABA-BD73DC5DBA5F}"/>
              </a:ext>
            </a:extLst>
          </p:cNvPr>
          <p:cNvSpPr txBox="1">
            <a:spLocks/>
          </p:cNvSpPr>
          <p:nvPr/>
        </p:nvSpPr>
        <p:spPr>
          <a:xfrm>
            <a:off x="848139" y="5342015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Noś rękawice.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FB6298B-2D65-DD25-134F-514803F46724}"/>
              </a:ext>
            </a:extLst>
          </p:cNvPr>
          <p:cNvSpPr txBox="1">
            <a:spLocks/>
          </p:cNvSpPr>
          <p:nvPr/>
        </p:nvSpPr>
        <p:spPr>
          <a:xfrm>
            <a:off x="848139" y="5808071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Przeczytaj instrukcję obsługi.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18" name="Afbeelding 17" descr="Afbeelding met tekst, Apparaat voor gegevensopslag, cirkel, compactdisk&#10;&#10;Door AI gegenereerde inhoud is mogelijk onjuist.">
            <a:extLst>
              <a:ext uri="{FF2B5EF4-FFF2-40B4-BE49-F238E27FC236}">
                <a16:creationId xmlns:a16="http://schemas.microsoft.com/office/drawing/2014/main" id="{BD770F36-5B3E-2B9A-CAFE-1504D7AD8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-307" r="25410" b="-1829"/>
          <a:stretch>
            <a:fillRect/>
          </a:stretch>
        </p:blipFill>
        <p:spPr>
          <a:xfrm>
            <a:off x="8562262" y="1138990"/>
            <a:ext cx="3629738" cy="50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8" grpId="0"/>
      <p:bldP spid="9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15D07-1888-CD60-54EE-951D450A6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CE49C73-D658-4904-1C78-DACF48FF3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FA30A73-8F60-812E-9958-3426BCACB73A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600" dirty="0">
                <a:latin typeface="Arial" panose="020B0604020202020204" pitchFamily="34" charset="0"/>
              </a:rPr>
              <a:t>Pracuj bezpiecznie i zdrowo  </a:t>
            </a:r>
            <a:r>
              <a:rPr lang="pl-PL" sz="26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 sz="2600" dirty="0"/>
              <a:t>  </a:t>
            </a:r>
            <a:r>
              <a:rPr lang="pl-PL" sz="2600" b="0" dirty="0">
                <a:latin typeface="Arial" panose="020B0604020202020204" pitchFamily="34" charset="0"/>
              </a:rPr>
              <a:t>Bezpieczeństwo maszyn: Szlifierka kątowa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1D84F81-45BF-ED60-F0A0-627AE96B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21" r="-1" b="51404"/>
          <a:stretch>
            <a:fillRect/>
          </a:stretch>
        </p:blipFill>
        <p:spPr>
          <a:xfrm>
            <a:off x="0" y="1407753"/>
            <a:ext cx="4008841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14CCCD17-5294-9D0A-AF9B-599A4D5F1C27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26238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Co jest niedozwolone?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369704E-927B-E14A-0BFC-50F69081143B}"/>
              </a:ext>
            </a:extLst>
          </p:cNvPr>
          <p:cNvSpPr txBox="1">
            <a:spLocks/>
          </p:cNvSpPr>
          <p:nvPr/>
        </p:nvSpPr>
        <p:spPr>
          <a:xfrm>
            <a:off x="848139" y="4218041"/>
            <a:ext cx="5026677" cy="4362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Piktogramy mówią wszystko: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7156067-5FB0-5039-570D-2BCC962EEDB5}"/>
              </a:ext>
            </a:extLst>
          </p:cNvPr>
          <p:cNvSpPr txBox="1">
            <a:spLocks/>
          </p:cNvSpPr>
          <p:nvPr/>
        </p:nvSpPr>
        <p:spPr>
          <a:xfrm>
            <a:off x="848139" y="2451350"/>
            <a:ext cx="6766164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Producent pokaże, co jest niedozwolone. Zapoznaj się z oznaczeniami na swoich tarczach.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001FB3A-34B9-9723-933A-E134020A1625}"/>
              </a:ext>
            </a:extLst>
          </p:cNvPr>
          <p:cNvSpPr txBox="1">
            <a:spLocks/>
          </p:cNvSpPr>
          <p:nvPr/>
        </p:nvSpPr>
        <p:spPr>
          <a:xfrm>
            <a:off x="848139" y="4665623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Zakaz gratowania.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16B7C15-1B98-4ED0-6EA1-B871B328DAC0}"/>
              </a:ext>
            </a:extLst>
          </p:cNvPr>
          <p:cNvSpPr txBox="1">
            <a:spLocks/>
          </p:cNvSpPr>
          <p:nvPr/>
        </p:nvSpPr>
        <p:spPr>
          <a:xfrm>
            <a:off x="848139" y="5070133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Zakaz szlifowania „na mokro”.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F3F6EF4-6329-AD55-BE8C-FA4000EFF53D}"/>
              </a:ext>
            </a:extLst>
          </p:cNvPr>
          <p:cNvSpPr txBox="1">
            <a:spLocks/>
          </p:cNvSpPr>
          <p:nvPr/>
        </p:nvSpPr>
        <p:spPr>
          <a:xfrm>
            <a:off x="848139" y="5536189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Nie używać, jeśli tarcza jest uszkodzona.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18" name="Afbeelding 17" descr="Afbeelding met tekst, Apparaat voor gegevensopslag, cirkel, compactdisk&#10;&#10;Door AI gegenereerde inhoud is mogelijk onjuist.">
            <a:extLst>
              <a:ext uri="{FF2B5EF4-FFF2-40B4-BE49-F238E27FC236}">
                <a16:creationId xmlns:a16="http://schemas.microsoft.com/office/drawing/2014/main" id="{E2B5368A-A5C2-6328-DFBA-9A1B4D4D50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-307" r="25410" b="-1829"/>
          <a:stretch>
            <a:fillRect/>
          </a:stretch>
        </p:blipFill>
        <p:spPr>
          <a:xfrm>
            <a:off x="8562262" y="1138990"/>
            <a:ext cx="3629738" cy="501427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5552B6F-32A6-A5EF-82A3-4D2FCDD36ADE}"/>
              </a:ext>
            </a:extLst>
          </p:cNvPr>
          <p:cNvSpPr txBox="1">
            <a:spLocks/>
          </p:cNvSpPr>
          <p:nvPr/>
        </p:nvSpPr>
        <p:spPr>
          <a:xfrm>
            <a:off x="848139" y="3260553"/>
            <a:ext cx="6142321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</a:rPr>
              <a:t>Używanie tarczy starszej niż data na pierścieniu. To jest niedozwolone!</a:t>
            </a: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  <p:bldP spid="15" grpId="0"/>
      <p:bldP spid="16" grpId="0"/>
      <p:bldP spid="6" grpId="0"/>
    </p:bldLst>
  </p:timing>
</p:sld>
</file>

<file path=ppt/theme/theme1.xml><?xml version="1.0" encoding="utf-8"?>
<a:theme xmlns:a="http://schemas.openxmlformats.org/drawingml/2006/main" name="Kantoorthema">
  <a:themeElements>
    <a:clrScheme name="5xbeter">
      <a:dk1>
        <a:srgbClr val="000000"/>
      </a:dk1>
      <a:lt1>
        <a:srgbClr val="FFFFFF"/>
      </a:lt1>
      <a:dk2>
        <a:srgbClr val="646464"/>
      </a:dk2>
      <a:lt2>
        <a:srgbClr val="E6E6E6"/>
      </a:lt2>
      <a:accent1>
        <a:srgbClr val="00A3DA"/>
      </a:accent1>
      <a:accent2>
        <a:srgbClr val="E10512"/>
      </a:accent2>
      <a:accent3>
        <a:srgbClr val="00A3DA"/>
      </a:accent3>
      <a:accent4>
        <a:srgbClr val="E10512"/>
      </a:accent4>
      <a:accent5>
        <a:srgbClr val="00A3D9"/>
      </a:accent5>
      <a:accent6>
        <a:srgbClr val="E10512"/>
      </a:accent6>
      <a:hlink>
        <a:srgbClr val="00A3DA"/>
      </a:hlink>
      <a:folHlink>
        <a:srgbClr val="007D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fdb8f7-ceea-45b3-9244-f9361c6821fe">
      <Terms xmlns="http://schemas.microsoft.com/office/infopath/2007/PartnerControls"/>
    </lcf76f155ced4ddcb4097134ff3c332f>
    <TaxCatchAll xmlns="cff0c8fd-28a4-4f13-a2ff-adbaff7ad42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35E5029A4B049BAFB1E9ECA40A866" ma:contentTypeVersion="15" ma:contentTypeDescription="Een nieuw document maken." ma:contentTypeScope="" ma:versionID="1c2d3aaf1ceab3cb34c24d6fc1e8e236">
  <xsd:schema xmlns:xsd="http://www.w3.org/2001/XMLSchema" xmlns:xs="http://www.w3.org/2001/XMLSchema" xmlns:p="http://schemas.microsoft.com/office/2006/metadata/properties" xmlns:ns2="12fdb8f7-ceea-45b3-9244-f9361c6821fe" xmlns:ns3="cff0c8fd-28a4-4f13-a2ff-adbaff7ad42a" targetNamespace="http://schemas.microsoft.com/office/2006/metadata/properties" ma:root="true" ma:fieldsID="b8e44fd77a69f173c505d2dfcc583ba2" ns2:_="" ns3:_="">
    <xsd:import namespace="12fdb8f7-ceea-45b3-9244-f9361c6821fe"/>
    <xsd:import namespace="cff0c8fd-28a4-4f13-a2ff-adbaff7ad42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b8f7-ceea-45b3-9244-f9361c6821f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97e97178-e81f-434c-919c-7bb8405792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0c8fd-28a4-4f13-a2ff-adbaff7ad42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1c0fcab-f1df-433f-b77d-b59fcc1d03d4}" ma:internalName="TaxCatchAll" ma:showField="CatchAllData" ma:web="cff0c8fd-28a4-4f13-a2ff-adbaff7ad4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D0FC7B-D191-4FDD-BD5A-7DDE1D5EE6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75A874-F96D-4923-A959-CC7143DA66F1}">
  <ds:schemaRefs>
    <ds:schemaRef ds:uri="aa0361cd-42d1-45f5-afcd-cf31d520fd2e"/>
    <ds:schemaRef ds:uri="http://schemas.microsoft.com/office/2006/metadata/properties"/>
    <ds:schemaRef ds:uri="http://schemas.microsoft.com/office/2006/documentManagement/types"/>
    <ds:schemaRef ds:uri="72982cc6-c024-4b6f-8e11-1f4ac6243d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E3F8D1D-D360-4C65-AEDA-D07C909536C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1469</TotalTime>
  <Words>1214</Words>
  <Application>Microsoft Macintosh PowerPoint</Application>
  <PresentationFormat>Breedbeeld</PresentationFormat>
  <Paragraphs>146</Paragraphs>
  <Slides>17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Aptos</vt:lpstr>
      <vt:lpstr>Arial</vt:lpstr>
      <vt:lpstr>Lato</vt:lpstr>
      <vt:lpstr>Kantoorthema</vt:lpstr>
      <vt:lpstr>Aangepast ontwerp</vt:lpstr>
      <vt:lpstr>1_Aangepast ontwerp</vt:lpstr>
      <vt:lpstr>Szkolenie BHP Bezpieczeństwo maszyn: Praca z użyciem szlifierki kątowej</vt:lpstr>
      <vt:lpstr>Szlifierka</vt:lpstr>
      <vt:lpstr>PowerPoint-presentatie</vt:lpstr>
      <vt:lpstr>PowerPoint-presentatie</vt:lpstr>
      <vt:lpstr>PowerPoint-presentatie</vt:lpstr>
      <vt:lpstr>Na tarczy szlifierskiej podanych jest wiele informacji (wymóg ustawowy).</vt:lpstr>
      <vt:lpstr>Ustawowo wymagane informacje o tarczach szlifierskich:</vt:lpstr>
      <vt:lpstr>Wymagania podane przez producenta to wymagania minimalne. Twój pracodawca może stosować większe wymagania. W obu przypadkach musisz ich przestrzegać.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BHP Bezpieczeństwo maszyn: Praca z użyciem szlifierki kątowej</dc:title>
  <dc:creator>Twan Schellekens</dc:creator>
  <cp:lastModifiedBy>Twan Schellekens</cp:lastModifiedBy>
  <cp:revision>185</cp:revision>
  <dcterms:created xsi:type="dcterms:W3CDTF">2024-07-18T10:20:34Z</dcterms:created>
  <dcterms:modified xsi:type="dcterms:W3CDTF">2025-09-29T07:27:38Z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0x010100CB935E5029A4B049BAFB1E9ECA40A866</vt:lpwstr>
  </property>
  <property fmtid="{D5CDD505-2E9C-101B-9397-08002B2CF9AE}" pid="3" name="MediaServiceImageTags">
    <vt:lpwstr/>
  </property>
</Properties>
</file>